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74" r:id="rId4"/>
    <p:sldId id="258" r:id="rId5"/>
    <p:sldId id="273" r:id="rId6"/>
    <p:sldId id="272" r:id="rId7"/>
    <p:sldId id="271" r:id="rId8"/>
    <p:sldId id="259" r:id="rId9"/>
    <p:sldId id="265" r:id="rId10"/>
    <p:sldId id="263" r:id="rId11"/>
    <p:sldId id="262" r:id="rId12"/>
    <p:sldId id="270" r:id="rId13"/>
    <p:sldId id="264" r:id="rId14"/>
    <p:sldId id="267" r:id="rId15"/>
    <p:sldId id="269" r:id="rId16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13"/>
  </p:normalViewPr>
  <p:slideViewPr>
    <p:cSldViewPr snapToGrid="0">
      <p:cViewPr varScale="1">
        <p:scale>
          <a:sx n="119" d="100"/>
          <a:sy n="119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0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3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1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9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1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95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2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2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69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2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7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7DF6BB-EADF-4BE6-B8A3-E5E4194BC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1F776FD9-8A3F-5733-9BA3-15599DD6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022" b="3306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F9B13-D042-A717-02D9-105F5B678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r>
              <a:rPr lang="en-PL" dirty="0">
                <a:solidFill>
                  <a:srgbClr val="FFFFFF"/>
                </a:solidFill>
              </a:rPr>
              <a:t>United nations stats webiste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D9498-F742-4511-A88A-D9F832160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9971" y="2581440"/>
            <a:ext cx="5560769" cy="2176827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Onur </a:t>
            </a:r>
            <a:r>
              <a:rPr lang="en-GB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Akın</a:t>
            </a:r>
            <a:r>
              <a:rPr lang="en-GB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Seyfi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</a:rPr>
              <a:t> - </a:t>
            </a:r>
            <a:r>
              <a:rPr lang="en-PL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820220304</a:t>
            </a:r>
            <a:endParaRPr lang="en-PL" sz="2800" dirty="0">
              <a:solidFill>
                <a:schemeClr val="bg1"/>
              </a:solidFill>
            </a:endParaRPr>
          </a:p>
          <a:p>
            <a:r>
              <a:rPr lang="en-GB" sz="28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Weronika</a:t>
            </a:r>
            <a:r>
              <a:rPr lang="en-GB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Jopek - </a:t>
            </a:r>
            <a:r>
              <a:rPr lang="en-PL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912400002</a:t>
            </a:r>
            <a:endParaRPr lang="en-PL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Duc Quang Nguyen - </a:t>
            </a:r>
            <a:r>
              <a:rPr lang="en-PL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150210921</a:t>
            </a:r>
          </a:p>
          <a:p>
            <a:endParaRPr lang="en-PL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65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BCB1-ADB0-6CBE-D97F-3B3457E8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Table page – user 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EF192C-2880-09F3-9733-1B537B99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49" y="1663660"/>
            <a:ext cx="9066751" cy="4608932"/>
          </a:xfrm>
        </p:spPr>
      </p:pic>
    </p:spTree>
    <p:extLst>
      <p:ext uri="{BB962C8B-B14F-4D97-AF65-F5344CB8AC3E}">
        <p14:creationId xmlns:p14="http://schemas.microsoft.com/office/powerpoint/2010/main" val="158523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B057-3498-0A11-93C0-E054207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Table page – admin version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53A8B7-0B7B-4ABF-9619-02BB08746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23" y="1690688"/>
            <a:ext cx="8898397" cy="4486275"/>
          </a:xfrm>
        </p:spPr>
      </p:pic>
    </p:spTree>
    <p:extLst>
      <p:ext uri="{BB962C8B-B14F-4D97-AF65-F5344CB8AC3E}">
        <p14:creationId xmlns:p14="http://schemas.microsoft.com/office/powerpoint/2010/main" val="375954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31A7-5280-B485-8B1A-1BF170CC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Pagination</a:t>
            </a:r>
            <a:endParaRPr lang="en-PL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1DED4-B23C-EABC-3B99-D51E25FA9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671" y="1825625"/>
            <a:ext cx="8642657" cy="4351338"/>
          </a:xfrm>
        </p:spPr>
      </p:pic>
    </p:spTree>
    <p:extLst>
      <p:ext uri="{BB962C8B-B14F-4D97-AF65-F5344CB8AC3E}">
        <p14:creationId xmlns:p14="http://schemas.microsoft.com/office/powerpoint/2010/main" val="338315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19C2-D69A-12C7-5C1F-A6A09699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Edit Record and Add Record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115293E7-C8FA-53A0-167E-2966FCCEF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956" y="1646815"/>
            <a:ext cx="2927753" cy="4502728"/>
          </a:xfrm>
        </p:spPr>
      </p:pic>
      <p:pic>
        <p:nvPicPr>
          <p:cNvPr id="7" name="Picture 6" descr="A screenshot of a record&#10;&#10;Description automatically generated">
            <a:extLst>
              <a:ext uri="{FF2B5EF4-FFF2-40B4-BE49-F238E27FC236}">
                <a16:creationId xmlns:a16="http://schemas.microsoft.com/office/drawing/2014/main" id="{C4383B41-4B9F-0BB6-73A9-9398E252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32" y="1646815"/>
            <a:ext cx="3683340" cy="45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7D42D-7AB1-B8CC-D015-28CAF2E5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583345"/>
            <a:ext cx="5833787" cy="22741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1EE59-18B6-31A0-C1C5-B88616AFC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577" y="477038"/>
            <a:ext cx="4933797" cy="2486767"/>
          </a:xfrm>
          <a:prstGeom prst="rect">
            <a:avLst/>
          </a:prstGeom>
        </p:spPr>
      </p:pic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002" y="28574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2864" y="362847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3D1D-0C7B-67F5-99A4-EA0E2AE5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77" y="3648968"/>
            <a:ext cx="4933805" cy="241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C5858-539A-5AB0-DF81-BD3A2550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339" y="3648966"/>
            <a:ext cx="4933811" cy="2417567"/>
          </a:xfrm>
          <a:prstGeom prst="rect">
            <a:avLst/>
          </a:prstGeom>
        </p:spPr>
      </p:pic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2108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2DEA-6289-8215-0FFA-C1A177E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BDD5-C95E-E61F-58D7-0D5D0F786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make the website more engaging and easier to understand, we added charts and graphs</a:t>
            </a:r>
          </a:p>
          <a:p>
            <a:r>
              <a:rPr lang="en-GB" dirty="0"/>
              <a:t>These visualizations help highlight trends and patterns in the data, making the information more accessible to users.</a:t>
            </a:r>
          </a:p>
          <a:p>
            <a:r>
              <a:rPr lang="en-GB" dirty="0"/>
              <a:t>All the plots are made from database queries (using Python  matplotlib and </a:t>
            </a:r>
            <a:r>
              <a:rPr lang="en-GB" dirty="0" err="1"/>
              <a:t>numpy</a:t>
            </a:r>
            <a:r>
              <a:rPr lang="en-GB" dirty="0"/>
              <a:t> libraries). They are not stored images.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9192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FE457-2AF1-96B8-E0BB-991EC60F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PL" sz="6600" dirty="0"/>
              <a:t>Description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1B70B-8DD9-D11B-21A2-0724459F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PL" sz="2400" dirty="0"/>
              <a:t>The aim of this project was to create the webiste that gathers and visualizes United Nations statistics. </a:t>
            </a:r>
          </a:p>
          <a:p>
            <a:r>
              <a:rPr lang="en-PL" sz="2400" dirty="0"/>
              <a:t>From </a:t>
            </a:r>
            <a:r>
              <a:rPr lang="en-GB" sz="2400" dirty="0">
                <a:solidFill>
                  <a:srgbClr val="000000"/>
                </a:solidFill>
                <a:effectLst/>
              </a:rPr>
              <a:t>the 66th edition of The United Nations’ Statistical Yearbook, we selected  8 tables and created a subpage for each of them.</a:t>
            </a: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Our project uses Python for executing SQL queries and HTML, CSS</a:t>
            </a:r>
            <a:r>
              <a:rPr lang="en-GB" sz="2400" dirty="0">
                <a:solidFill>
                  <a:srgbClr val="000000"/>
                </a:solidFill>
              </a:rPr>
              <a:t> and </a:t>
            </a:r>
            <a:r>
              <a:rPr lang="en-GB" sz="2400">
                <a:solidFill>
                  <a:srgbClr val="000000"/>
                </a:solidFill>
              </a:rPr>
              <a:t>small parts of </a:t>
            </a:r>
            <a:r>
              <a:rPr lang="en-GB" sz="2400">
                <a:solidFill>
                  <a:srgbClr val="000000"/>
                </a:solidFill>
                <a:effectLst/>
              </a:rPr>
              <a:t>JavaScript </a:t>
            </a:r>
            <a:r>
              <a:rPr lang="en-GB" sz="2400" dirty="0">
                <a:solidFill>
                  <a:srgbClr val="000000"/>
                </a:solidFill>
                <a:effectLst/>
              </a:rPr>
              <a:t>for frontend development. We used Flask to establish the connection between Python and HTML (i.e., between server and user).</a:t>
            </a:r>
          </a:p>
          <a:p>
            <a:pPr marL="0" indent="0">
              <a:buNone/>
            </a:pPr>
            <a:endParaRPr lang="en-PL" sz="1800" dirty="0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8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FC5AB0-70F8-F61E-6F18-B2D1CF55F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568" y="398074"/>
            <a:ext cx="4194863" cy="6061852"/>
          </a:xfrm>
        </p:spPr>
      </p:pic>
    </p:spTree>
    <p:extLst>
      <p:ext uri="{BB962C8B-B14F-4D97-AF65-F5344CB8AC3E}">
        <p14:creationId xmlns:p14="http://schemas.microsoft.com/office/powerpoint/2010/main" val="298449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CFB8-C2E8-B9AD-31C0-13C1091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924E-8510-6E2C-AF2B-C8AEF404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PL" dirty="0"/>
              <a:t>Health expenditure</a:t>
            </a:r>
          </a:p>
          <a:p>
            <a:pPr>
              <a:lnSpc>
                <a:spcPct val="120000"/>
              </a:lnSpc>
            </a:pPr>
            <a:r>
              <a:rPr lang="en-PL" dirty="0"/>
              <a:t>Exchange rate</a:t>
            </a:r>
          </a:p>
          <a:p>
            <a:pPr>
              <a:lnSpc>
                <a:spcPct val="120000"/>
              </a:lnSpc>
            </a:pPr>
            <a:r>
              <a:rPr lang="en-PL" dirty="0"/>
              <a:t>Imports &amp; Exports</a:t>
            </a:r>
          </a:p>
          <a:p>
            <a:pPr>
              <a:lnSpc>
                <a:spcPct val="120000"/>
              </a:lnSpc>
            </a:pPr>
            <a:r>
              <a:rPr lang="en-PL" dirty="0"/>
              <a:t>Threatened species</a:t>
            </a:r>
          </a:p>
          <a:p>
            <a:pPr>
              <a:lnSpc>
                <a:spcPct val="120000"/>
              </a:lnSpc>
            </a:pPr>
            <a:r>
              <a:rPr lang="en-PL" dirty="0"/>
              <a:t>CO2 emission</a:t>
            </a:r>
          </a:p>
          <a:p>
            <a:pPr>
              <a:lnSpc>
                <a:spcPct val="120000"/>
              </a:lnSpc>
            </a:pPr>
            <a:r>
              <a:rPr lang="en-PL" dirty="0"/>
              <a:t>Internet usage</a:t>
            </a:r>
          </a:p>
          <a:p>
            <a:pPr>
              <a:lnSpc>
                <a:spcPct val="120000"/>
              </a:lnSpc>
            </a:pPr>
            <a:r>
              <a:rPr lang="en-PL" dirty="0"/>
              <a:t>Tourism</a:t>
            </a:r>
          </a:p>
          <a:p>
            <a:pPr>
              <a:lnSpc>
                <a:spcPct val="120000"/>
              </a:lnSpc>
            </a:pPr>
            <a:r>
              <a:rPr lang="en-PL" dirty="0"/>
              <a:t>Development aid</a:t>
            </a:r>
          </a:p>
          <a:p>
            <a:pPr>
              <a:lnSpc>
                <a:spcPct val="120000"/>
              </a:lnSpc>
            </a:pPr>
            <a:r>
              <a:rPr lang="en-PL" dirty="0"/>
              <a:t>Countries &amp; regions (to set country and regions as Primary Keys in each tables)</a:t>
            </a:r>
          </a:p>
          <a:p>
            <a:pPr>
              <a:lnSpc>
                <a:spcPct val="120000"/>
              </a:lnSpc>
            </a:pPr>
            <a:r>
              <a:rPr lang="en-GB" dirty="0"/>
              <a:t>S</a:t>
            </a:r>
            <a:r>
              <a:rPr lang="en-PL" dirty="0"/>
              <a:t>eries &amp; Sources</a:t>
            </a:r>
          </a:p>
        </p:txBody>
      </p:sp>
    </p:spTree>
    <p:extLst>
      <p:ext uri="{BB962C8B-B14F-4D97-AF65-F5344CB8AC3E}">
        <p14:creationId xmlns:p14="http://schemas.microsoft.com/office/powerpoint/2010/main" val="429107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5EDEC-699B-5635-60B9-A6DA80EE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9DED-034B-6C64-543A-F026EEB8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PL" sz="7200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0136-E2D4-05B9-C33B-E07B55A54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To enhance the user experience and make the website more accessible, we implemented an authentication system using Flask-Login.</a:t>
            </a:r>
          </a:p>
          <a:p>
            <a:r>
              <a:rPr lang="en-GB" sz="1800" dirty="0"/>
              <a:t>The website supports two types of users: </a:t>
            </a:r>
            <a:r>
              <a:rPr lang="en-GB" sz="1800" b="1" dirty="0"/>
              <a:t>admin</a:t>
            </a:r>
            <a:r>
              <a:rPr lang="en-GB" sz="1800" dirty="0"/>
              <a:t> and </a:t>
            </a:r>
            <a:r>
              <a:rPr lang="en-GB" sz="1800" b="1" dirty="0"/>
              <a:t>regular user.</a:t>
            </a:r>
            <a:endParaRPr lang="en-GB" sz="1800" dirty="0"/>
          </a:p>
          <a:p>
            <a:r>
              <a:rPr lang="en-GB" sz="1800" dirty="0"/>
              <a:t>Both roles can log in through the secure login page, which validates credentials stored in a mock user database.</a:t>
            </a:r>
          </a:p>
          <a:p>
            <a:r>
              <a:rPr lang="en-GB" sz="1800" dirty="0"/>
              <a:t>Admin credentials allow access to all areas of the website, while regular users can explore the visualized data and subpages.</a:t>
            </a:r>
            <a:endParaRPr lang="en-US" sz="1800" b="0" i="0" dirty="0"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3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96E7-F6B1-A5ED-E9A6-1F2A7367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/>
              <a:t>LOGIN PAGE</a:t>
            </a:r>
            <a:endParaRPr lang="en-PL" dirty="0"/>
          </a:p>
        </p:txBody>
      </p:sp>
      <p:pic>
        <p:nvPicPr>
          <p:cNvPr id="4" name="Content Placeholder 4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6B5AB6B2-4B82-AEE0-CAEC-D802CF6D4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-642"/>
          <a:stretch/>
        </p:blipFill>
        <p:spPr>
          <a:xfrm>
            <a:off x="2276394" y="1690688"/>
            <a:ext cx="787610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1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593BE-DF03-597F-50FD-1BDF92AB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PL" sz="720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8DD4-BF03-8B9E-8CD0-D0CCAF12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GB" sz="1800" dirty="0"/>
              <a:t>The main page of our website serves as a welcoming hub for users to access United Nations statistical data and visualizations.</a:t>
            </a:r>
            <a:endParaRPr lang="en-PL" sz="1800" dirty="0"/>
          </a:p>
          <a:p>
            <a:r>
              <a:rPr lang="en-GB" sz="1800" dirty="0"/>
              <a:t>It is designed to be intuitive and user-friendly, featuring a clean layout and clear navigation options.</a:t>
            </a:r>
          </a:p>
          <a:p>
            <a:r>
              <a:rPr lang="en-GB" sz="1800" dirty="0"/>
              <a:t>At the top of the page, a </a:t>
            </a:r>
            <a:r>
              <a:rPr lang="en-GB" sz="1800" b="1" dirty="0"/>
              <a:t>logout button</a:t>
            </a:r>
            <a:r>
              <a:rPr lang="en-GB" sz="1800" dirty="0"/>
              <a:t> is available, allowing users to securely end their session with a single click.</a:t>
            </a:r>
          </a:p>
          <a:p>
            <a:r>
              <a:rPr lang="en-GB" sz="1800" dirty="0"/>
              <a:t>The page is divided into two main sections: </a:t>
            </a:r>
            <a:r>
              <a:rPr lang="en-GB" sz="1800" b="1" dirty="0"/>
              <a:t>Navigation Links</a:t>
            </a:r>
            <a:r>
              <a:rPr lang="en-GB" sz="1800" dirty="0"/>
              <a:t> (a list of links provides quick access to the eight subpages, each representing a specific dataset) and </a:t>
            </a:r>
            <a:r>
              <a:rPr lang="en-GB" sz="1800" b="1" dirty="0"/>
              <a:t>Image Display </a:t>
            </a:r>
            <a:r>
              <a:rPr lang="en-GB" sz="1800" dirty="0"/>
              <a:t>(related to UN). </a:t>
            </a:r>
          </a:p>
          <a:p>
            <a:r>
              <a:rPr lang="en-GB" sz="1800" dirty="0"/>
              <a:t>Additionally, there is a special link to the </a:t>
            </a:r>
            <a:r>
              <a:rPr lang="en-GB" sz="1800" b="1" dirty="0"/>
              <a:t>“UN Wrapped: The World in 2020”</a:t>
            </a:r>
            <a:r>
              <a:rPr lang="en-GB" sz="1800" dirty="0"/>
              <a:t> section, where users can explore interactive charts and visualizations summarizing global statistics.</a:t>
            </a:r>
            <a:endParaRPr lang="en-PL" sz="1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9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C699-34A1-7285-B1D5-8E60AF84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MAIN PAGE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6D1C0141-E9DC-19E8-CF3A-AA8E0200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873" y="1677223"/>
            <a:ext cx="7950460" cy="4499740"/>
          </a:xfrm>
        </p:spPr>
      </p:pic>
    </p:spTree>
    <p:extLst>
      <p:ext uri="{BB962C8B-B14F-4D97-AF65-F5344CB8AC3E}">
        <p14:creationId xmlns:p14="http://schemas.microsoft.com/office/powerpoint/2010/main" val="84282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5803F-7DF0-13DF-BB61-84B707EA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4563591" cy="5974414"/>
          </a:xfrm>
        </p:spPr>
        <p:txBody>
          <a:bodyPr anchor="ctr">
            <a:normAutofit/>
          </a:bodyPr>
          <a:lstStyle/>
          <a:p>
            <a:r>
              <a:rPr lang="en-PL" sz="7200" dirty="0">
                <a:solidFill>
                  <a:schemeClr val="bg1"/>
                </a:solidFill>
              </a:rPr>
              <a:t>SUBPAGES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1E2FF-DB08-1E5E-80C9-26012638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r>
              <a:rPr lang="en-GB" sz="1800" dirty="0"/>
              <a:t>Each subpage on the website displays its respective dataset in a </a:t>
            </a:r>
            <a:r>
              <a:rPr lang="en-GB" sz="1800" b="1" dirty="0"/>
              <a:t>table format</a:t>
            </a:r>
            <a:r>
              <a:rPr lang="en-GB" sz="1800" dirty="0"/>
              <a:t> for easy readability and organization.</a:t>
            </a:r>
          </a:p>
          <a:p>
            <a:r>
              <a:rPr lang="en-GB" sz="1800" dirty="0"/>
              <a:t>To improve usability, we implemented </a:t>
            </a:r>
            <a:r>
              <a:rPr lang="en-GB" sz="1800" b="1" dirty="0"/>
              <a:t>pagination</a:t>
            </a:r>
            <a:r>
              <a:rPr lang="en-GB" sz="1800" dirty="0"/>
              <a:t> at the bottom of each page, allowing users to navigate through large datasets efficiently.</a:t>
            </a:r>
          </a:p>
          <a:p>
            <a:r>
              <a:rPr lang="en-GB" sz="1800" dirty="0"/>
              <a:t>The </a:t>
            </a:r>
            <a:r>
              <a:rPr lang="en-GB" sz="1800" b="1" dirty="0"/>
              <a:t>navbar</a:t>
            </a:r>
            <a:r>
              <a:rPr lang="en-GB" sz="1800" dirty="0"/>
              <a:t> includes: A </a:t>
            </a:r>
            <a:r>
              <a:rPr lang="en-GB" sz="1800" b="1" dirty="0"/>
              <a:t>United Nations logo and </a:t>
            </a:r>
            <a:r>
              <a:rPr lang="en-GB" sz="1800" dirty="0"/>
              <a:t>A </a:t>
            </a:r>
            <a:r>
              <a:rPr lang="en-GB" sz="1800" b="1" dirty="0"/>
              <a:t>“Back to Main Page” button.</a:t>
            </a:r>
            <a:endParaRPr lang="en-GB" sz="1800" dirty="0"/>
          </a:p>
          <a:p>
            <a:r>
              <a:rPr lang="en-PL" sz="1800" dirty="0"/>
              <a:t>Admin can add new record (yellow button in navbar), edit and delete every record.</a:t>
            </a:r>
          </a:p>
          <a:p>
            <a:r>
              <a:rPr lang="en-GB" sz="1800" dirty="0"/>
              <a:t>Regular users have </a:t>
            </a:r>
            <a:r>
              <a:rPr lang="en-GB" sz="1800" b="1" dirty="0"/>
              <a:t>read-only access </a:t>
            </a:r>
            <a:r>
              <a:rPr lang="en-GB" sz="1800" dirty="0"/>
              <a:t>allowing them to view the data without the ability to modify it</a:t>
            </a:r>
            <a:r>
              <a:rPr lang="en-PL" sz="1800" dirty="0"/>
              <a:t>.</a:t>
            </a:r>
          </a:p>
          <a:p>
            <a:endParaRPr lang="en-PL" sz="1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1422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531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Nova</vt:lpstr>
      <vt:lpstr>Univers</vt:lpstr>
      <vt:lpstr>GradientVTI</vt:lpstr>
      <vt:lpstr>United nations stats webiste</vt:lpstr>
      <vt:lpstr>Description</vt:lpstr>
      <vt:lpstr>PowerPoint Presentation</vt:lpstr>
      <vt:lpstr>Dataset</vt:lpstr>
      <vt:lpstr>LOGIN PAGE</vt:lpstr>
      <vt:lpstr>LOGIN PAGE</vt:lpstr>
      <vt:lpstr>MAIN PAGE</vt:lpstr>
      <vt:lpstr>MAIN PAGE</vt:lpstr>
      <vt:lpstr>SUBPAGES</vt:lpstr>
      <vt:lpstr>Table page – user version</vt:lpstr>
      <vt:lpstr>Table page – admin version</vt:lpstr>
      <vt:lpstr>Pagination</vt:lpstr>
      <vt:lpstr>Edit Record and Add Record</vt:lpstr>
      <vt:lpstr>Charts</vt:lpstr>
      <vt:lpstr>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Weronika Jopek</dc:creator>
  <cp:lastModifiedBy>Weronika Jopek</cp:lastModifiedBy>
  <cp:revision>3</cp:revision>
  <dcterms:created xsi:type="dcterms:W3CDTF">2024-12-29T19:24:02Z</dcterms:created>
  <dcterms:modified xsi:type="dcterms:W3CDTF">2024-12-29T22:28:06Z</dcterms:modified>
</cp:coreProperties>
</file>